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65" r:id="rId5"/>
    <p:sldId id="282" r:id="rId6"/>
    <p:sldId id="283" r:id="rId7"/>
    <p:sldId id="262" r:id="rId8"/>
    <p:sldId id="271" r:id="rId9"/>
    <p:sldId id="284" r:id="rId1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8"/>
    <p:restoredTop sz="96208"/>
  </p:normalViewPr>
  <p:slideViewPr>
    <p:cSldViewPr snapToGrid="0" snapToObjects="1">
      <p:cViewPr varScale="1">
        <p:scale>
          <a:sx n="92" d="100"/>
          <a:sy n="92" d="100"/>
        </p:scale>
        <p:origin x="3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EF2F9-1CA1-0E4C-A5CE-3018FCEF1FA7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2EA28-2D18-7342-B730-4C8563B0598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01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756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078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198055-C835-3E45-A99C-C62EA4427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1DFDE9-E756-9643-9CB7-3498CADA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B3DA0D-26ED-BD46-8128-447529DC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B06D2C-18AF-CA4E-8330-C10EF515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62E685-6740-E248-A6A7-D54A5DB3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483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126C41-A1D9-A347-A19D-D6629C0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8E22422-BC7D-CB4D-A3AA-A71F58B6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779C76-B3E2-ED4E-A074-46292F3E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E45FBF-4E15-254B-B7AE-F4362E86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F754DB-C8FF-184B-90DE-71C5DBC9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492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E230122-D0A3-FD43-AB75-23E267DC7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EA4FE72-D402-5E44-B262-8745FA9B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E13BF4-856B-6A48-8F95-53764CE6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54119D-286F-F644-88E7-36BA9B09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E86497-08DB-E24F-9D4B-9E18B4D2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36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427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007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1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BBF1CE-D894-244D-B5B8-7B2768D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A2CE729-0F4F-AE41-A09F-78472369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7B8EE8-7AA4-3F46-82D0-FA3B561B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50CDDA8-776A-AF45-A1F5-96D10498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D2ED5B-150E-6043-9E0D-0D484B2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102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00097F-FA6B-FC45-AFD7-7389038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177CDED-DBC9-8E49-AF82-A6F0D0D9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F3DB3C-ADE1-D14E-89CE-DD399694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7D31D8-81CC-9144-B202-A5D63FBC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60D569-C5E3-424B-81FD-D8FDC3A0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871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BEB44F-9CF7-F24A-99B0-35626E2F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9ABC8F-968D-F44B-BF02-90C0D016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CF94848-349B-724A-9525-F0E0CC834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076BBFA-EA1E-6D4E-A16C-03C5AEF4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3BE6A6-452B-DC4B-906F-7974286E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955E408-6C96-8542-94E0-82DA254A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105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ED0518-6A8B-4247-98A4-53988776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A384FD-E36A-884B-9E6E-3995BDF8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5C6D3A-C5A1-E34B-93AD-851CA15CA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1F37B87-4D20-F94C-BFA4-53ADE18B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780FAF9-A6F3-F749-B924-57C9AE50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5DF7D5A-2139-1C4C-9B79-D7141BE3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42DCD04-F2A6-3F47-9BD9-9B445524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8E3E304-44D6-FD46-B8AC-D31C3805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49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6E11EB-96CB-6C41-9962-A6795F0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B83549F-8CF7-FC4D-BED4-83872A2E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E12303-DC77-4B4F-9D30-F08487CC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EA7497-C7F0-E043-8183-E8C01D6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88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354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9DA2C5-6498-F548-9534-38D428F1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561B33-3364-4F43-A00F-CFB687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8E9091-F727-8648-B929-64B3994AC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6411921-AA4E-4D47-A698-45724761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065044-7D76-3A4B-8784-B5AC9361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F3AD19-D133-FE47-9595-774FE0F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442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FA0D85-76B3-8F4C-9221-214CBA76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9CE98D-BAC8-3743-980A-5DDCB2DD1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4510F1A-DE04-FF4C-BCC6-7EAAE47D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ACE2EE-29B7-2443-98C3-2B7ADCE4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AC473E-7C15-0342-A78F-8DF69FFD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7E318F-2CC5-6445-84F4-EB165F4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20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E2301F2-42D2-1C4B-BFCB-DBFC5C4B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BA0B9A0-1367-9449-ABE2-F18A3C51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26E713-DFD7-0E45-8EA3-CB9CF891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D72E-49A3-AC41-BB8E-969A79EF2C41}" type="datetimeFigureOut">
              <a:rPr lang="x-none" smtClean="0"/>
              <a:t>11/02/2022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3B8FE8-857C-F242-B5AA-DA21712A3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1B4875-F36A-2640-839D-66936DFFC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Google Shape;14;p9">
            <a:extLst>
              <a:ext uri="{FF2B5EF4-FFF2-40B4-BE49-F238E27FC236}">
                <a16:creationId xmlns="" xmlns:a16="http://schemas.microsoft.com/office/drawing/2014/main" id="{EC32E1C5-4439-9545-9BB7-2E939721FCEB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;p9">
            <a:extLst>
              <a:ext uri="{FF2B5EF4-FFF2-40B4-BE49-F238E27FC236}">
                <a16:creationId xmlns="" xmlns:a16="http://schemas.microsoft.com/office/drawing/2014/main" id="{D1DEFDA7-BF55-0643-8E9A-6F409CC2BDAB}"/>
              </a:ext>
            </a:extLst>
          </p:cNvPr>
          <p:cNvSpPr/>
          <p:nvPr userDrawn="1"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5;p9" descr="Imagen que contiene señal&#10;&#10;Descripción generada con confianza muy alta">
            <a:extLst>
              <a:ext uri="{FF2B5EF4-FFF2-40B4-BE49-F238E27FC236}">
                <a16:creationId xmlns="" xmlns:a16="http://schemas.microsoft.com/office/drawing/2014/main" id="{5388E67A-715B-2344-9795-CA80F5DBE764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;p9">
            <a:extLst>
              <a:ext uri="{FF2B5EF4-FFF2-40B4-BE49-F238E27FC236}">
                <a16:creationId xmlns="" xmlns:a16="http://schemas.microsoft.com/office/drawing/2014/main" id="{F7F17FEE-052A-2547-B1A9-E4376E46C561}"/>
              </a:ext>
            </a:extLst>
          </p:cNvPr>
          <p:cNvSpPr/>
          <p:nvPr userDrawn="1"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6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youtu.be/sQi0cyCEyvg" TargetMode="External"/><Relationship Id="rId2" Type="http://schemas.openxmlformats.org/officeDocument/2006/relationships/hyperlink" Target="https://laconga.redclara.n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goproject.net/" TargetMode="External"/><Relationship Id="rId2" Type="http://schemas.openxmlformats.org/officeDocument/2006/relationships/hyperlink" Target="https://www.ictp.it/physics-without-frontiers.aspx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cern.ch/" TargetMode="External"/><Relationship Id="rId4" Type="http://schemas.openxmlformats.org/officeDocument/2006/relationships/hyperlink" Target="http://www.cevale2ve.org/es/inic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8E17448-7470-3540-99EC-60D4C14B9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50" y="4612558"/>
            <a:ext cx="9144000" cy="122496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hlinkClick r:id="rId2"/>
              </a:rPr>
              <a:t>laconga.redclara.net</a:t>
            </a:r>
            <a:endParaRPr lang="en-US" b="1" dirty="0" smtClean="0"/>
          </a:p>
          <a:p>
            <a:r>
              <a:rPr lang="en-US" b="1" dirty="0" smtClean="0"/>
              <a:t>Dennis Cazar Ramírez</a:t>
            </a:r>
            <a:endParaRPr lang="en-US" b="1" dirty="0"/>
          </a:p>
          <a:p>
            <a:r>
              <a:rPr lang="en-US" dirty="0" err="1" smtClean="0"/>
              <a:t>Colegio</a:t>
            </a:r>
            <a:r>
              <a:rPr lang="en-US" dirty="0" smtClean="0"/>
              <a:t> de Ciencias e </a:t>
            </a:r>
            <a:r>
              <a:rPr lang="en-US" dirty="0" err="1" smtClean="0"/>
              <a:t>Ingenierías</a:t>
            </a:r>
            <a:r>
              <a:rPr lang="en-US" dirty="0" smtClean="0"/>
              <a:t> - USFQ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3" y="587837"/>
            <a:ext cx="4115157" cy="4066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39434" y="108551"/>
            <a:ext cx="3608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Montserrat" panose="020B0604020202020204" charset="0"/>
              </a:rPr>
              <a:t>LA-</a:t>
            </a:r>
            <a:r>
              <a:rPr lang="es-ES" sz="2800" b="1" dirty="0" err="1">
                <a:solidFill>
                  <a:schemeClr val="bg1"/>
                </a:solidFill>
                <a:latin typeface="Montserrat" panose="020B0604020202020204" charset="0"/>
              </a:rPr>
              <a:t>CoNGA</a:t>
            </a:r>
            <a:r>
              <a:rPr lang="es-ES" sz="28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s-ES" sz="2800" b="1" dirty="0" err="1" smtClean="0">
                <a:solidFill>
                  <a:schemeClr val="bg1"/>
                </a:solidFill>
                <a:latin typeface="Montserrat" panose="020B0604020202020204" charset="0"/>
              </a:rPr>
              <a:t>physics</a:t>
            </a:r>
            <a:endParaRPr lang="es-EC" sz="24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0" y="4612558"/>
            <a:ext cx="1979685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67" y="4612558"/>
            <a:ext cx="1800000" cy="1800000"/>
          </a:xfrm>
          <a:prstGeom prst="rect">
            <a:avLst/>
          </a:prstGeom>
        </p:spPr>
      </p:pic>
      <p:pic>
        <p:nvPicPr>
          <p:cNvPr id="1026" name="Picture 2" descr="Carta Erasmus + de Educación Superior (ECHE) | I.E.S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68" y="1804274"/>
            <a:ext cx="4966567" cy="15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95887" y="4037527"/>
            <a:ext cx="26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>
                <a:hlinkClick r:id="rId7"/>
              </a:rPr>
              <a:t>Presentación del Proyecto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8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¿Quiénes somos?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=""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66982" y="1300403"/>
            <a:ext cx="37602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 smtClean="0">
                <a:latin typeface="Montserrat" panose="020B0604020202020204" charset="0"/>
              </a:rPr>
              <a:t>Proyecto ganador de la convocatoria Erasmus+ CBHE 2019</a:t>
            </a:r>
          </a:p>
          <a:p>
            <a:pPr algn="ctr"/>
            <a:r>
              <a:rPr lang="es-EC" sz="2000" b="1" dirty="0" smtClean="0">
                <a:latin typeface="Montserrat" panose="020B0604020202020204" charset="0"/>
              </a:rPr>
              <a:t>Presupuesto </a:t>
            </a:r>
            <a:r>
              <a:rPr lang="es-EC" sz="2000" b="1" dirty="0" err="1" smtClean="0">
                <a:latin typeface="Montserrat" panose="020B0604020202020204" charset="0"/>
              </a:rPr>
              <a:t>c.a.</a:t>
            </a:r>
            <a:r>
              <a:rPr lang="es-EC" sz="2000" b="1" dirty="0" smtClean="0">
                <a:latin typeface="Montserrat" panose="020B0604020202020204" charset="0"/>
              </a:rPr>
              <a:t> 1M EUR</a:t>
            </a:r>
          </a:p>
          <a:p>
            <a:pPr algn="ctr"/>
            <a:endParaRPr lang="es-EC" sz="2000" b="1" dirty="0" smtClean="0">
              <a:latin typeface="Montserrat" panose="020B0604020202020204" charset="0"/>
            </a:endParaRPr>
          </a:p>
          <a:p>
            <a:pPr algn="ctr"/>
            <a:r>
              <a:rPr lang="es-EC" sz="2000" b="1" dirty="0" smtClean="0">
                <a:latin typeface="Montserrat" panose="020B0604020202020204" charset="0"/>
              </a:rPr>
              <a:t>Socios </a:t>
            </a:r>
            <a:r>
              <a:rPr lang="es-EC" sz="2000" b="1" dirty="0">
                <a:latin typeface="Montserrat" panose="020B0604020202020204" charset="0"/>
              </a:rPr>
              <a:t>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</a:t>
            </a:r>
            <a:r>
              <a:rPr lang="es-EC" sz="2000" b="1" dirty="0" smtClean="0">
                <a:latin typeface="Montserrat" panose="020B0604020202020204" charset="0"/>
              </a:rPr>
              <a:t>: </a:t>
            </a:r>
            <a:r>
              <a:rPr lang="es-EC" dirty="0" smtClean="0">
                <a:latin typeface="Montserrat" panose="020B0604020202020204" charset="0"/>
              </a:rPr>
              <a:t>USB, UCV</a:t>
            </a:r>
            <a:endParaRPr lang="es-EC" sz="2000" dirty="0">
              <a:latin typeface="Montserrat" panose="020B0604020202020204" charset="0"/>
            </a:endParaRPr>
          </a:p>
          <a:p>
            <a:r>
              <a:rPr lang="es-EC" sz="2000" b="1" dirty="0" smtClean="0">
                <a:latin typeface="Montserrat" panose="020B0604020202020204" charset="0"/>
              </a:rPr>
              <a:t>Colombia</a:t>
            </a:r>
            <a:r>
              <a:rPr lang="es-EC" sz="2000" b="1" dirty="0">
                <a:latin typeface="Montserrat" panose="020B0604020202020204" charset="0"/>
              </a:rPr>
              <a:t>: </a:t>
            </a:r>
            <a:r>
              <a:rPr lang="es-EC" sz="2000" b="1" dirty="0" smtClean="0">
                <a:latin typeface="Montserrat" panose="020B0604020202020204" charset="0"/>
              </a:rPr>
              <a:t> </a:t>
            </a:r>
            <a:r>
              <a:rPr lang="es-EC" sz="2000" dirty="0" smtClean="0">
                <a:latin typeface="Montserrat" panose="020B0604020202020204" charset="0"/>
              </a:rPr>
              <a:t>UIS*, UAN</a:t>
            </a:r>
            <a:endParaRPr lang="es-EC" sz="2000" dirty="0">
              <a:latin typeface="Montserrat" panose="020B0604020202020204" charset="0"/>
            </a:endParaRPr>
          </a:p>
          <a:p>
            <a:r>
              <a:rPr lang="es-EC" sz="2000" b="1" dirty="0" smtClean="0">
                <a:latin typeface="Montserrat" panose="020B0604020202020204" charset="0"/>
              </a:rPr>
              <a:t>Ecuador</a:t>
            </a:r>
            <a:r>
              <a:rPr lang="es-EC" sz="2000" b="1" dirty="0">
                <a:latin typeface="Montserrat" panose="020B0604020202020204" charset="0"/>
              </a:rPr>
              <a:t>: </a:t>
            </a:r>
            <a:r>
              <a:rPr lang="es-EC" sz="2000" b="1" dirty="0" smtClean="0">
                <a:latin typeface="Montserrat" panose="020B0604020202020204" charset="0"/>
              </a:rPr>
              <a:t> </a:t>
            </a:r>
            <a:r>
              <a:rPr lang="es-EC" sz="2000" dirty="0" smtClean="0">
                <a:latin typeface="Montserrat" panose="020B0604020202020204" charset="0"/>
              </a:rPr>
              <a:t>USFQ, YT</a:t>
            </a:r>
            <a:endParaRPr lang="es-EC" sz="2000" dirty="0">
              <a:latin typeface="Montserrat" panose="020B0604020202020204" charset="0"/>
            </a:endParaRPr>
          </a:p>
          <a:p>
            <a:r>
              <a:rPr lang="es-EC" sz="2000" b="1" dirty="0" smtClean="0">
                <a:latin typeface="Montserrat" panose="020B0604020202020204" charset="0"/>
              </a:rPr>
              <a:t>Perú: </a:t>
            </a:r>
            <a:r>
              <a:rPr lang="es-EC" sz="2000" dirty="0" smtClean="0">
                <a:latin typeface="Montserrat" panose="020B0604020202020204" charset="0"/>
              </a:rPr>
              <a:t>UNI, UNMSM</a:t>
            </a:r>
          </a:p>
          <a:p>
            <a:endParaRPr lang="es-EC" sz="2000" dirty="0">
              <a:latin typeface="Montserrat" panose="020B0604020202020204" charset="0"/>
            </a:endParaRPr>
          </a:p>
          <a:p>
            <a:pPr algn="ctr"/>
            <a:r>
              <a:rPr lang="es-EC" sz="2000" b="1" dirty="0">
                <a:latin typeface="Montserrat" panose="020B0604020202020204" charset="0"/>
              </a:rPr>
              <a:t>Socios EU</a:t>
            </a:r>
          </a:p>
          <a:p>
            <a:r>
              <a:rPr lang="es-EC" sz="2000" b="1" dirty="0" smtClean="0">
                <a:latin typeface="Montserrat" panose="020B0604020202020204" charset="0"/>
              </a:rPr>
              <a:t>Francia: </a:t>
            </a:r>
            <a:r>
              <a:rPr lang="es-ES" sz="1600" dirty="0" smtClean="0">
                <a:latin typeface="Montserrat" panose="020B0604020202020204" charset="0"/>
              </a:rPr>
              <a:t>UPS , </a:t>
            </a:r>
            <a:r>
              <a:rPr lang="es-ES" sz="1600" dirty="0" err="1" smtClean="0">
                <a:latin typeface="Montserrat" panose="020B0604020202020204" charset="0"/>
              </a:rPr>
              <a:t>UdP</a:t>
            </a:r>
            <a:r>
              <a:rPr lang="es-ES" sz="1600" dirty="0">
                <a:latin typeface="Montserrat" panose="020B0604020202020204" charset="0"/>
              </a:rPr>
              <a:t>*</a:t>
            </a:r>
          </a:p>
          <a:p>
            <a:r>
              <a:rPr lang="es-EC" sz="2000" b="1" dirty="0" smtClean="0">
                <a:latin typeface="Montserrat" panose="020B0604020202020204" charset="0"/>
              </a:rPr>
              <a:t>Alemania</a:t>
            </a:r>
            <a:r>
              <a:rPr lang="es-EC" sz="2000" b="1" dirty="0">
                <a:latin typeface="Montserrat" panose="020B0604020202020204" charset="0"/>
              </a:rPr>
              <a:t>: </a:t>
            </a:r>
            <a:r>
              <a:rPr lang="es-ES" sz="1600" dirty="0" smtClean="0">
                <a:latin typeface="Montserrat" panose="020B0604020202020204" charset="0"/>
              </a:rPr>
              <a:t>TUD</a:t>
            </a:r>
          </a:p>
          <a:p>
            <a:endParaRPr lang="es-ES" sz="1600" dirty="0">
              <a:latin typeface="Montserrat" panose="020B0604020202020204" charset="0"/>
            </a:endParaRPr>
          </a:p>
          <a:p>
            <a:r>
              <a:rPr lang="es-ES" sz="1400" dirty="0" smtClean="0">
                <a:latin typeface="Montserrat" panose="020B0604020202020204" charset="0"/>
              </a:rPr>
              <a:t>(*) </a:t>
            </a:r>
            <a:r>
              <a:rPr lang="es-ES" sz="1400" dirty="0" err="1" smtClean="0">
                <a:latin typeface="Montserrat" panose="020B0604020202020204" charset="0"/>
              </a:rPr>
              <a:t>UdP</a:t>
            </a:r>
            <a:r>
              <a:rPr lang="es-ES" sz="1400" dirty="0" smtClean="0">
                <a:latin typeface="Montserrat" panose="020B0604020202020204" charset="0"/>
              </a:rPr>
              <a:t> y UIS son los representantes UE y LA ante el programa Erasmus+</a:t>
            </a:r>
            <a:endParaRPr lang="es-ES" sz="14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1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					 Socios y Aliados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1" y="1830702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 dirty="0" smtClean="0">
                <a:latin typeface="Montserrat" panose="020B0604020202020204" charset="0"/>
              </a:rPr>
              <a:t>Aliados </a:t>
            </a:r>
            <a:r>
              <a:rPr lang="es-EC" sz="2400" b="1" dirty="0">
                <a:latin typeface="Montserrat" panose="020B0604020202020204" charset="0"/>
              </a:rPr>
              <a:t>C</a:t>
            </a:r>
            <a:r>
              <a:rPr lang="es-EC" sz="2400" b="1" dirty="0" smtClean="0">
                <a:latin typeface="Montserrat" panose="020B0604020202020204" charset="0"/>
              </a:rPr>
              <a:t>ientíficos </a:t>
            </a:r>
            <a:r>
              <a:rPr lang="es-EC" sz="2400" b="1" dirty="0">
                <a:latin typeface="Montserrat" panose="020B0604020202020204" charset="0"/>
              </a:rPr>
              <a:t>e </a:t>
            </a:r>
            <a:r>
              <a:rPr lang="es-EC" sz="2400" b="1" dirty="0" smtClean="0">
                <a:latin typeface="Montserrat" panose="020B0604020202020204" charset="0"/>
              </a:rPr>
              <a:t>Industriales</a:t>
            </a:r>
            <a:endParaRPr lang="en-US" sz="2400" b="1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4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1A2E7E8-3F72-493E-83A8-8EC9F91E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67" y="103647"/>
            <a:ext cx="10515600" cy="533637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Montserrat" panose="020B0604020202020204" charset="0"/>
              </a:rPr>
              <a:t>LA-</a:t>
            </a:r>
            <a:r>
              <a:rPr lang="es-ES" sz="2800" dirty="0" err="1">
                <a:solidFill>
                  <a:schemeClr val="bg1"/>
                </a:solidFill>
                <a:latin typeface="Montserrat" panose="020B0604020202020204" charset="0"/>
              </a:rPr>
              <a:t>CoNGA</a:t>
            </a:r>
            <a:r>
              <a:rPr lang="es-ES" sz="28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Montserrat" panose="020B0604020202020204" charset="0"/>
              </a:rPr>
              <a:t>physics</a:t>
            </a:r>
            <a:r>
              <a:rPr lang="es-ES" sz="2800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s-ES" sz="2800" dirty="0" smtClean="0">
                <a:solidFill>
                  <a:schemeClr val="bg1"/>
                </a:solidFill>
                <a:latin typeface="Montserrat" panose="020B0604020202020204" charset="0"/>
              </a:rPr>
              <a:t>                                             ¿Qué hacemos?</a:t>
            </a:r>
            <a:endParaRPr lang="es-ES" sz="2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D8437FC1-198D-1440-88BB-635B78D9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504" y="1624363"/>
            <a:ext cx="3587175" cy="1957386"/>
          </a:xfrm>
          <a:prstGeom prst="rect">
            <a:avLst/>
          </a:prstGeom>
        </p:spPr>
      </p:pic>
      <p:pic>
        <p:nvPicPr>
          <p:cNvPr id="34" name="Google Shape;103;p15">
            <a:extLst>
              <a:ext uri="{FF2B5EF4-FFF2-40B4-BE49-F238E27FC236}">
                <a16:creationId xmlns="" xmlns:a16="http://schemas.microsoft.com/office/drawing/2014/main" id="{2BDCA618-D25D-D24A-B06E-D9065E053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24" y="4551930"/>
            <a:ext cx="3061855" cy="195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5CA8C64-BFAE-354A-A05C-C6643E8FD44C}"/>
              </a:ext>
            </a:extLst>
          </p:cNvPr>
          <p:cNvSpPr txBox="1"/>
          <p:nvPr/>
        </p:nvSpPr>
        <p:spPr>
          <a:xfrm>
            <a:off x="8974881" y="1146895"/>
            <a:ext cx="236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 smtClean="0"/>
              <a:t>Presencialidad</a:t>
            </a:r>
            <a:r>
              <a:rPr lang="es-EC" b="1" dirty="0" smtClean="0"/>
              <a:t> Remota</a:t>
            </a:r>
            <a:endParaRPr lang="x-none" b="1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1617C16-0F48-2D41-B688-CA104674528C}"/>
              </a:ext>
            </a:extLst>
          </p:cNvPr>
          <p:cNvSpPr txBox="1"/>
          <p:nvPr/>
        </p:nvSpPr>
        <p:spPr>
          <a:xfrm>
            <a:off x="4358668" y="4099679"/>
            <a:ext cx="3506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b="1" dirty="0"/>
              <a:t>Buenas </a:t>
            </a:r>
            <a:r>
              <a:rPr lang="x-none" b="1" dirty="0" smtClean="0"/>
              <a:t>Prácticas</a:t>
            </a:r>
            <a:r>
              <a:rPr lang="es-EC" b="1" dirty="0" smtClean="0"/>
              <a:t> </a:t>
            </a:r>
            <a:r>
              <a:rPr lang="x-none" b="1" dirty="0" smtClean="0"/>
              <a:t>Reproducibilidad </a:t>
            </a:r>
            <a:endParaRPr lang="x-none" b="1" dirty="0"/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03A23E9-DACB-BE46-9C88-F0C0BBC7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4" y="4568828"/>
            <a:ext cx="3587175" cy="205778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AC4985A-CC56-2F47-97DB-ABB55E21F86F}"/>
              </a:ext>
            </a:extLst>
          </p:cNvPr>
          <p:cNvSpPr txBox="1"/>
          <p:nvPr/>
        </p:nvSpPr>
        <p:spPr>
          <a:xfrm>
            <a:off x="9066995" y="4099679"/>
            <a:ext cx="229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b="1" dirty="0"/>
              <a:t>Laboratorios </a:t>
            </a:r>
            <a:r>
              <a:rPr lang="es-EC" b="1" dirty="0"/>
              <a:t>r</a:t>
            </a:r>
            <a:r>
              <a:rPr lang="x-none" b="1" dirty="0" smtClean="0"/>
              <a:t>emotos</a:t>
            </a:r>
            <a:endParaRPr lang="x-none" b="1" dirty="0"/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40DE8B6-5F24-2542-823B-02DF0B1EF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3" y="4551134"/>
            <a:ext cx="3605761" cy="1958182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="" xmlns:a16="http://schemas.microsoft.com/office/drawing/2014/main" id="{542219DD-8ABC-D746-AFD7-A527CB13B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73" y="1525541"/>
            <a:ext cx="3461801" cy="21550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3437580-0466-654E-9D8E-8AFCB2E3DA8A}"/>
              </a:ext>
            </a:extLst>
          </p:cNvPr>
          <p:cNvSpPr txBox="1"/>
          <p:nvPr/>
        </p:nvSpPr>
        <p:spPr>
          <a:xfrm>
            <a:off x="637308" y="4114969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/>
              <a:t>Integrando Plataformas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63162E2-5CD6-0042-882C-737467A239A1}"/>
              </a:ext>
            </a:extLst>
          </p:cNvPr>
          <p:cNvSpPr txBox="1"/>
          <p:nvPr/>
        </p:nvSpPr>
        <p:spPr>
          <a:xfrm>
            <a:off x="712873" y="1113446"/>
            <a:ext cx="22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/>
              <a:t>En un único ambiente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85581" y="1372247"/>
            <a:ext cx="4052454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sz="2400" dirty="0" smtClean="0"/>
              <a:t>Implementación de un programa de especialización en Física de Altas Energías y Sistemas Complejos en 8 maestrías de las Universidades socios LA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187000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CEE51-E66A-3844-8C07-F0E49946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x-none" sz="2800" dirty="0">
                <a:solidFill>
                  <a:schemeClr val="bg1"/>
                </a:solidFill>
                <a:latin typeface="Montserrat" panose="020B0604020202020204" charset="0"/>
              </a:rPr>
              <a:t>LA-CoNGA </a:t>
            </a:r>
            <a:r>
              <a:rPr lang="x-none" sz="2800" dirty="0" smtClean="0">
                <a:solidFill>
                  <a:schemeClr val="bg1"/>
                </a:solidFill>
                <a:latin typeface="Montserrat" panose="020B0604020202020204" charset="0"/>
              </a:rPr>
              <a:t>physics</a:t>
            </a:r>
            <a:r>
              <a:rPr lang="es-EC" sz="2800" dirty="0" smtClean="0">
                <a:solidFill>
                  <a:schemeClr val="bg1"/>
                </a:solidFill>
                <a:latin typeface="Montserrat" panose="020B0604020202020204" charset="0"/>
              </a:rPr>
              <a:t>:      </a:t>
            </a:r>
            <a:r>
              <a:rPr lang="x-none" sz="28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s-EC" sz="2800" dirty="0" smtClean="0">
                <a:solidFill>
                  <a:schemeClr val="bg1"/>
                </a:solidFill>
                <a:latin typeface="Montserrat" panose="020B0604020202020204" charset="0"/>
              </a:rPr>
              <a:t>                   Preparación de la propuesta</a:t>
            </a:r>
            <a:endParaRPr lang="x-none" sz="2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3889" y="924791"/>
            <a:ext cx="9715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Antes de la aplicación:</a:t>
            </a:r>
          </a:p>
          <a:p>
            <a:pPr algn="ctr"/>
            <a:endParaRPr lang="es-EC" dirty="0" smtClean="0"/>
          </a:p>
          <a:p>
            <a:r>
              <a:rPr lang="es-EC" dirty="0" smtClean="0"/>
              <a:t>Nos basamos en colaboraciones internacionales existentes donde hemos desarrollado actividades relacionadas con 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Física sin Fronteras,  ICTP </a:t>
            </a:r>
            <a:r>
              <a:rPr lang="es-EC" dirty="0">
                <a:hlinkClick r:id="rId2"/>
              </a:rPr>
              <a:t>https://www.ictp.it/physics-without-frontiers.aspx</a:t>
            </a:r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Workshop &amp; On-line </a:t>
            </a:r>
            <a:r>
              <a:rPr lang="es-EC" dirty="0" err="1" smtClean="0"/>
              <a:t>schools</a:t>
            </a:r>
            <a:r>
              <a:rPr lang="es-EC" dirty="0" smtClean="0"/>
              <a:t>, Colaboración LAGO </a:t>
            </a:r>
            <a:r>
              <a:rPr lang="es-EC" dirty="0" smtClean="0">
                <a:hlinkClick r:id="rId3"/>
              </a:rPr>
              <a:t>www.lagoproject.net</a:t>
            </a:r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Centro Virtual de Altos Estudios de Altas </a:t>
            </a:r>
            <a:r>
              <a:rPr lang="es-EC" dirty="0" err="1" smtClean="0"/>
              <a:t>Energias</a:t>
            </a:r>
            <a:r>
              <a:rPr lang="es-EC" dirty="0"/>
              <a:t> </a:t>
            </a:r>
            <a:r>
              <a:rPr lang="es-EC" dirty="0">
                <a:hlinkClick r:id="rId4"/>
              </a:rPr>
              <a:t>http://www.cevale2ve.org/es/inicio</a:t>
            </a:r>
            <a:r>
              <a:rPr lang="es-EC" dirty="0" smtClean="0">
                <a:hlinkClick r:id="rId4"/>
              </a:rPr>
              <a:t>/</a:t>
            </a:r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err="1" smtClean="0"/>
              <a:t>Latin-american</a:t>
            </a:r>
            <a:r>
              <a:rPr lang="es-EC" dirty="0" smtClean="0"/>
              <a:t> </a:t>
            </a:r>
            <a:r>
              <a:rPr lang="es-EC" dirty="0" err="1" smtClean="0"/>
              <a:t>Engineers</a:t>
            </a:r>
            <a:r>
              <a:rPr lang="es-EC" dirty="0" smtClean="0"/>
              <a:t> at CERN </a:t>
            </a:r>
            <a:r>
              <a:rPr lang="es-EC" dirty="0" smtClean="0">
                <a:hlinkClick r:id="rId5"/>
              </a:rPr>
              <a:t>www.cern.ch</a:t>
            </a:r>
            <a:endParaRPr lang="es-EC" dirty="0" smtClean="0"/>
          </a:p>
          <a:p>
            <a:endParaRPr lang="es-EC" dirty="0" smtClean="0"/>
          </a:p>
          <a:p>
            <a:pPr algn="ctr"/>
            <a:r>
              <a:rPr lang="es-EC" dirty="0" smtClean="0"/>
              <a:t>Fase de aplicación:</a:t>
            </a:r>
          </a:p>
          <a:p>
            <a:pPr algn="ctr"/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Estudiamos aplicaciones precedentes en </a:t>
            </a:r>
            <a:r>
              <a:rPr lang="es-EC" i="1" dirty="0" err="1" smtClean="0"/>
              <a:t>Capacity</a:t>
            </a:r>
            <a:r>
              <a:rPr lang="es-EC" i="1" dirty="0" smtClean="0"/>
              <a:t> </a:t>
            </a:r>
            <a:r>
              <a:rPr lang="es-EC" i="1" dirty="0" err="1" smtClean="0"/>
              <a:t>Building</a:t>
            </a:r>
            <a:endParaRPr lang="es-EC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Trabajamos todo el 2018 en la preparación de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Usamos todas las herramientas de </a:t>
            </a:r>
            <a:r>
              <a:rPr lang="es-EC" i="1" dirty="0" smtClean="0"/>
              <a:t>Project </a:t>
            </a:r>
            <a:r>
              <a:rPr lang="es-EC" i="1" dirty="0" err="1" smtClean="0"/>
              <a:t>Managment</a:t>
            </a:r>
            <a:endParaRPr lang="es-EC" i="1" dirty="0" smtClean="0"/>
          </a:p>
          <a:p>
            <a:endParaRPr lang="es-EC" dirty="0" smtClean="0"/>
          </a:p>
          <a:p>
            <a:pPr algn="ctr"/>
            <a:r>
              <a:rPr lang="es-EC" dirty="0" smtClean="0"/>
              <a:t>Revisión de la propuesta</a:t>
            </a:r>
          </a:p>
          <a:p>
            <a:pPr algn="ctr"/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Revisamos varias veces la propuesta para consolidar coincidencia entre Objetivos, Actividades y Presupuesto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Invitamos a revisores externos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0983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CEE51-E66A-3844-8C07-F0E49946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x-none" sz="2800" dirty="0">
                <a:solidFill>
                  <a:schemeClr val="bg1"/>
                </a:solidFill>
                <a:latin typeface="Montserrat" panose="020B0604020202020204" charset="0"/>
              </a:rPr>
              <a:t>LA-CoNGA </a:t>
            </a:r>
            <a:r>
              <a:rPr lang="x-none" sz="2800" dirty="0" smtClean="0">
                <a:solidFill>
                  <a:schemeClr val="bg1"/>
                </a:solidFill>
                <a:latin typeface="Montserrat" panose="020B0604020202020204" charset="0"/>
              </a:rPr>
              <a:t>physics</a:t>
            </a:r>
            <a:r>
              <a:rPr lang="es-EC" sz="2800" dirty="0" smtClean="0">
                <a:solidFill>
                  <a:schemeClr val="bg1"/>
                </a:solidFill>
                <a:latin typeface="Montserrat" panose="020B0604020202020204" charset="0"/>
              </a:rPr>
              <a:t>:      </a:t>
            </a:r>
            <a:r>
              <a:rPr lang="x-none" sz="28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s-EC" sz="2800" dirty="0" smtClean="0">
                <a:solidFill>
                  <a:schemeClr val="bg1"/>
                </a:solidFill>
                <a:latin typeface="Montserrat" panose="020B0604020202020204" charset="0"/>
              </a:rPr>
              <a:t>                   Lecciones aprendidas</a:t>
            </a:r>
            <a:endParaRPr lang="x-none" sz="2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918" y="1465118"/>
            <a:ext cx="9715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Organización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División de actividades en </a:t>
            </a:r>
            <a:r>
              <a:rPr lang="es-EC" i="1" dirty="0" err="1"/>
              <a:t>work</a:t>
            </a:r>
            <a:r>
              <a:rPr lang="es-EC" i="1" dirty="0"/>
              <a:t> </a:t>
            </a:r>
            <a:r>
              <a:rPr lang="es-EC" i="1" dirty="0" err="1"/>
              <a:t>packages</a:t>
            </a:r>
            <a:r>
              <a:rPr lang="es-EC" i="1" dirty="0"/>
              <a:t> </a:t>
            </a:r>
            <a:r>
              <a:rPr lang="es-EC" dirty="0"/>
              <a:t>milimétricamente acotados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Coordinación con los departamentos de proyectos, financieros y de relaciones públicas </a:t>
            </a:r>
          </a:p>
          <a:p>
            <a:pPr algn="ctr"/>
            <a:endParaRPr lang="es-EC" dirty="0" smtClean="0"/>
          </a:p>
          <a:p>
            <a:pPr algn="ctr"/>
            <a:r>
              <a:rPr lang="es-EC" dirty="0" smtClean="0"/>
              <a:t>Desarrollo del proyecto</a:t>
            </a:r>
          </a:p>
          <a:p>
            <a:pPr algn="ctr"/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Contratar a un Project manager dedicado para 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Uso de plataformas de colaboración en línea, </a:t>
            </a:r>
            <a:r>
              <a:rPr lang="es-EC" dirty="0" err="1" smtClean="0"/>
              <a:t>ej</a:t>
            </a:r>
            <a:r>
              <a:rPr lang="es-EC" dirty="0" smtClean="0"/>
              <a:t>: </a:t>
            </a:r>
            <a:r>
              <a:rPr lang="es-EC" i="1" dirty="0" err="1" smtClean="0"/>
              <a:t>Mattermost</a:t>
            </a:r>
            <a:r>
              <a:rPr lang="es-EC" i="1" dirty="0" smtClean="0"/>
              <a:t>, </a:t>
            </a:r>
            <a:r>
              <a:rPr lang="es-EC" i="1" dirty="0" err="1" smtClean="0"/>
              <a:t>GitLab</a:t>
            </a:r>
            <a:endParaRPr lang="es-EC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Constante análisis de riesgos</a:t>
            </a:r>
          </a:p>
          <a:p>
            <a:endParaRPr lang="es-EC" dirty="0" smtClean="0"/>
          </a:p>
          <a:p>
            <a:pPr algn="ctr"/>
            <a:r>
              <a:rPr lang="es-EC" dirty="0" smtClean="0"/>
              <a:t>Perspectivas futuras</a:t>
            </a:r>
          </a:p>
          <a:p>
            <a:pPr algn="ctr"/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Trabajar desde el primer día en estrategias para garantizar la continuidad del proyecto</a:t>
            </a:r>
            <a:endParaRPr lang="es-EC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Incentivar colaboraciones entre los miembros del consorcio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Buscar oportunidades en la Industrias y tecnología</a:t>
            </a:r>
            <a:endParaRPr lang="es-EC" i="1" dirty="0" smtClean="0"/>
          </a:p>
          <a:p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245505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CoNGA" id="{B6AFB516-6ACC-4A43-9BF5-AC89A1E5BD27}" vid="{FC0F9620-8FA3-214D-8999-66D265C3B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7FD15D82B914CBFF58B4DD46680A5" ma:contentTypeVersion="9" ma:contentTypeDescription="Create a new document." ma:contentTypeScope="" ma:versionID="607e04da26d03431e0acd5516b5258b0">
  <xsd:schema xmlns:xsd="http://www.w3.org/2001/XMLSchema" xmlns:xs="http://www.w3.org/2001/XMLSchema" xmlns:p="http://schemas.microsoft.com/office/2006/metadata/properties" xmlns:ns2="cb95f747-dcc7-4d0c-94b1-df668dbf1540" targetNamespace="http://schemas.microsoft.com/office/2006/metadata/properties" ma:root="true" ma:fieldsID="9ab4698094622955733d250c707b5bcc" ns2:_="">
    <xsd:import namespace="cb95f747-dcc7-4d0c-94b1-df668dbf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5f747-dcc7-4d0c-94b1-df668dbf1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347C27-7CE2-43C9-BB39-C8595291D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5f747-dcc7-4d0c-94b1-df668dbf15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04CBF3-B6E8-43BE-9F2F-EF19264328EE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cb95f747-dcc7-4d0c-94b1-df668dbf1540"/>
    <ds:schemaRef ds:uri="http://purl.org/dc/elements/1.1/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111A400-72A5-41FB-BB54-15F3CB971E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1286</TotalTime>
  <Words>408</Words>
  <Application>Microsoft Office PowerPoint</Application>
  <PresentationFormat>Widescreen</PresentationFormat>
  <Paragraphs>68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Libre Franklin</vt:lpstr>
      <vt:lpstr>Montserrat</vt:lpstr>
      <vt:lpstr>Roboto</vt:lpstr>
      <vt:lpstr>Office Theme</vt:lpstr>
      <vt:lpstr>PowerPoint Presentation</vt:lpstr>
      <vt:lpstr>LA-CoNGA physics:                                       ¿Quiénes somos?</vt:lpstr>
      <vt:lpstr>LA-CoNGA physics:      Socios y Aliados</vt:lpstr>
      <vt:lpstr>LA-CoNGA physics:                                              ¿Qué hacemos?</vt:lpstr>
      <vt:lpstr>LA-CoNGA physics:                          Preparación de la propuesta</vt:lpstr>
      <vt:lpstr>LA-CoNGA physics:                          Lecciones aprendidas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ALBERTO NUNEZ DE VIL MARTINEZ</dc:creator>
  <cp:lastModifiedBy>Dennis Cazar</cp:lastModifiedBy>
  <cp:revision>59</cp:revision>
  <dcterms:created xsi:type="dcterms:W3CDTF">2020-08-14T11:48:34Z</dcterms:created>
  <dcterms:modified xsi:type="dcterms:W3CDTF">2022-02-11T15:28:12Z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0x0101005EB7FD15D82B914CBFF58B4DD46680A5</vt:lpwstr>
  </property>
</Properties>
</file>